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5"/>
  </p:notesMasterIdLst>
  <p:sldIdLst>
    <p:sldId id="262" r:id="rId2"/>
    <p:sldId id="258" r:id="rId3"/>
    <p:sldId id="256" r:id="rId4"/>
    <p:sldId id="261" r:id="rId5"/>
    <p:sldId id="259" r:id="rId6"/>
    <p:sldId id="260" r:id="rId7"/>
    <p:sldId id="263" r:id="rId8"/>
    <p:sldId id="264" r:id="rId9"/>
    <p:sldId id="276" r:id="rId10"/>
    <p:sldId id="278" r:id="rId11"/>
    <p:sldId id="279" r:id="rId12"/>
    <p:sldId id="280" r:id="rId13"/>
    <p:sldId id="28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33CCFF"/>
    <a:srgbClr val="00CC00"/>
    <a:srgbClr val="008000"/>
    <a:srgbClr val="FF9900"/>
    <a:srgbClr val="009900"/>
    <a:srgbClr val="FFCC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B9A9E53-C91D-4D72-ADB3-85C8DCEAB35A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0CE153D-CB2E-447B-AE36-DFF81160F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1B20D-20B4-478D-8DEF-EB07E6DDE226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E5B80-9C8A-4E41-90A7-DAB851EC8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  <p:bldP spid="57347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5BEEB-5BF5-415D-B296-9652172906FB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D8762-7415-4FD9-965F-F00BF984D0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4B965-6FBA-4D49-B9ED-D5A43C370ED8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62D03-D612-4DFC-8848-2266D7EB6D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F8032-B3A1-477A-AA41-76E0C7630945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EE661-6293-4C77-8178-97191492D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D3E27-99C8-4FF4-BD59-E5EF789EAB44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0DA35-BB24-473E-B449-84736458A2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CFCF9-4B43-4885-91C8-C59FA0319F37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D896A-5E87-4192-B999-F31B6677A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3E4F7-15CF-492F-8D24-D42B6FEF79CC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F8645-2BC9-4B77-91BE-45E1FFD51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3FFB5-4B86-4EE5-BDD0-2C9C06CB68E8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C9ECC-5BD6-45EC-8CC2-715B513954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E143B-6501-4FE7-9E4A-EE8FDC43EA83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A50DA-CB38-4142-8D97-FF305183E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1CAAB-D889-468F-8312-68AD13D81530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DBD3E-4F1B-4A0A-BA7F-6FA57C7C3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472E1-E5B0-425D-AFA7-E61AA47840F3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7293B-9F80-4810-A080-6BEE90A50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B8B3893D-6D44-494F-BAF6-9998DA2FA775}" type="datetimeFigureOut">
              <a:rPr lang="ru-RU"/>
              <a:pPr>
                <a:defRPr/>
              </a:pPr>
              <a:t>23.12.2010</a:t>
            </a:fld>
            <a:endParaRPr lang="ru-RU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52372333-1F92-4EAE-AFA8-2692C1F9F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77" r:id="rId3"/>
    <p:sldLayoutId id="2147483676" r:id="rId4"/>
    <p:sldLayoutId id="2147483675" r:id="rId5"/>
    <p:sldLayoutId id="2147483674" r:id="rId6"/>
    <p:sldLayoutId id="2147483673" r:id="rId7"/>
    <p:sldLayoutId id="2147483672" r:id="rId8"/>
    <p:sldLayoutId id="2147483671" r:id="rId9"/>
    <p:sldLayoutId id="2147483670" r:id="rId10"/>
    <p:sldLayoutId id="2147483669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i="1"/>
              <a:t>Чьё это прозвище?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Кумушка, сестричка.</a:t>
            </a:r>
          </a:p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Бирюк, хватыш, «зубами щёлк».</a:t>
            </a:r>
          </a:p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Толстопятый, косолапый, «давай реветь».</a:t>
            </a:r>
          </a:p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Норушка.</a:t>
            </a:r>
          </a:p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Квакушка.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>
              <a:solidFill>
                <a:schemeClr val="hlink"/>
              </a:solidFill>
            </a:endParaRPr>
          </a:p>
          <a:p>
            <a:pPr eaLnBrk="1" hangingPunct="1"/>
            <a:endParaRPr lang="ru-RU" smtClean="0">
              <a:solidFill>
                <a:srgbClr val="009900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</a:endParaRP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7092950" y="6165850"/>
            <a:ext cx="1500188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  <a:solidFill>
            <a:schemeClr val="tx1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1714488"/>
            <a:ext cx="6786610" cy="186204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1500" b="1" dirty="0">
                <a:ln w="76200">
                  <a:solidFill>
                    <a:schemeClr val="bg2"/>
                  </a:solidFill>
                </a:ln>
                <a:solidFill>
                  <a:srgbClr val="C00000"/>
                </a:solidFill>
                <a:latin typeface="Times New Roman" charset="0"/>
              </a:rPr>
              <a:t>Не верно!</a:t>
            </a:r>
          </a:p>
        </p:txBody>
      </p:sp>
      <p:sp>
        <p:nvSpPr>
          <p:cNvPr id="8" name="Управляющая кнопка: настраиваемая 7">
            <a:hlinkClick r:id="rId2" action="ppaction://hlinksldjump" highlightClick="1"/>
          </p:cNvPr>
          <p:cNvSpPr/>
          <p:nvPr/>
        </p:nvSpPr>
        <p:spPr>
          <a:xfrm>
            <a:off x="2071688" y="6000750"/>
            <a:ext cx="4071937" cy="4286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  <a:solidFill>
            <a:schemeClr val="tx1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1714488"/>
            <a:ext cx="6786610" cy="221599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1500" b="1" dirty="0">
                <a:ln w="76200">
                  <a:solidFill>
                    <a:schemeClr val="bg2"/>
                  </a:solidFill>
                </a:ln>
                <a:solidFill>
                  <a:srgbClr val="C00000"/>
                </a:solidFill>
                <a:latin typeface="Times New Roman" charset="0"/>
              </a:rPr>
              <a:t> </a:t>
            </a:r>
            <a:r>
              <a:rPr lang="ru-RU" sz="13800" b="1" dirty="0">
                <a:ln w="76200">
                  <a:solidFill>
                    <a:schemeClr val="bg2"/>
                  </a:solidFill>
                </a:ln>
                <a:solidFill>
                  <a:srgbClr val="C00000"/>
                </a:solidFill>
                <a:latin typeface="Times New Roman" charset="0"/>
              </a:rPr>
              <a:t>Верно!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2357438" y="5857875"/>
            <a:ext cx="3643312" cy="3571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 flipH="1" flipV="1">
            <a:off x="8316913" y="404813"/>
            <a:ext cx="69850" cy="92075"/>
          </a:xfrm>
        </p:spPr>
        <p:txBody>
          <a:bodyPr/>
          <a:lstStyle/>
          <a:p>
            <a:endParaRPr lang="ru-RU" sz="4000" smtClean="0">
              <a:effectLst/>
            </a:endParaRP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fld id="{278DF87A-F68C-4CC1-87AC-9DCABC45FEEE}" type="slidenum">
              <a:rPr lang="ru-RU" smtClean="0">
                <a:effectLst/>
              </a:rPr>
              <a:pPr/>
              <a:t>12</a:t>
            </a:fld>
            <a:endParaRPr lang="ru-RU" smtClean="0">
              <a:effectLst/>
            </a:endParaRPr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8642350" cy="6192838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8497887" cy="6264275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i="1"/>
              <a:t>Чьё это прозвище?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hlink"/>
                </a:solidFill>
              </a:rPr>
              <a:t>Побегайчик, косой, серый, длинноухий, хваста.</a:t>
            </a:r>
          </a:p>
          <a:p>
            <a:pPr eaLnBrk="1" hangingPunct="1"/>
            <a:r>
              <a:rPr lang="ru-RU" smtClean="0">
                <a:solidFill>
                  <a:schemeClr val="hlink"/>
                </a:solidFill>
              </a:rPr>
              <a:t>Серый лоб, бестолковый лоб, мурлыка.</a:t>
            </a:r>
          </a:p>
          <a:p>
            <a:pPr eaLnBrk="1" hangingPunct="1"/>
            <a:r>
              <a:rPr lang="ru-RU" smtClean="0">
                <a:solidFill>
                  <a:schemeClr val="hlink"/>
                </a:solidFill>
              </a:rPr>
              <a:t>Дереза.</a:t>
            </a:r>
          </a:p>
          <a:p>
            <a:pPr eaLnBrk="1" hangingPunct="1"/>
            <a:r>
              <a:rPr lang="ru-RU" smtClean="0">
                <a:solidFill>
                  <a:schemeClr val="hlink"/>
                </a:solidFill>
              </a:rPr>
              <a:t>Ряба, татарушка, пеструшка.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7072313" y="6143625"/>
            <a:ext cx="1500187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алее 5">
            <a:hlinkClick r:id="rId2" action="ppaction://hlinksldjump" highlightClick="1"/>
          </p:cNvPr>
          <p:cNvSpPr/>
          <p:nvPr/>
        </p:nvSpPr>
        <p:spPr>
          <a:xfrm>
            <a:off x="7072313" y="6143625"/>
            <a:ext cx="1500187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643050"/>
            <a:ext cx="79296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Русская народная сказка </a:t>
            </a:r>
            <a:br>
              <a:rPr lang="ru-RU" sz="6000" b="1" dirty="0" smtClean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i="1" u="sng" dirty="0" smtClean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«Лиса </a:t>
            </a:r>
            <a:r>
              <a:rPr lang="ru-RU" sz="6000" b="1" i="1" u="sng" dirty="0" smtClean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Журавль</a:t>
            </a:r>
            <a:r>
              <a:rPr lang="ru-RU" sz="6000" b="1" i="1" u="sng" dirty="0" smtClean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6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288" y="620713"/>
            <a:ext cx="8286750" cy="5845175"/>
          </a:xfrm>
          <a:solidFill>
            <a:schemeClr val="bg2">
              <a:lumMod val="85000"/>
              <a:lumOff val="15000"/>
            </a:schemeClr>
          </a:solidFill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mtClean="0"/>
              <a:t> </a:t>
            </a:r>
            <a:r>
              <a:rPr lang="ru-RU" sz="4400" u="sng" smtClean="0"/>
              <a:t>Читай целыми словами.</a:t>
            </a:r>
            <a:endParaRPr lang="ru-RU" u="sng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smtClean="0">
                <a:solidFill>
                  <a:schemeClr val="hlink"/>
                </a:solidFill>
              </a:rPr>
              <a:t>дума</a:t>
            </a:r>
            <a:r>
              <a:rPr lang="ru-RU" sz="4400" smtClean="0"/>
              <a:t> – </a:t>
            </a:r>
            <a:r>
              <a:rPr lang="ru-RU" sz="4400" b="1" smtClean="0">
                <a:solidFill>
                  <a:schemeClr val="hlink"/>
                </a:solidFill>
              </a:rPr>
              <a:t>дума</a:t>
            </a:r>
            <a:r>
              <a:rPr lang="ru-RU" sz="4400" smtClean="0"/>
              <a:t>ла – вз</a:t>
            </a:r>
            <a:r>
              <a:rPr lang="ru-RU" sz="4400" b="1" smtClean="0">
                <a:solidFill>
                  <a:schemeClr val="hlink"/>
                </a:solidFill>
              </a:rPr>
              <a:t>думала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smtClean="0">
                <a:solidFill>
                  <a:schemeClr val="hlink"/>
                </a:solidFill>
              </a:rPr>
              <a:t>гост</a:t>
            </a:r>
            <a:r>
              <a:rPr lang="ru-RU" sz="4400" smtClean="0"/>
              <a:t>ь – у</a:t>
            </a:r>
            <a:r>
              <a:rPr lang="ru-RU" sz="4400" b="1" smtClean="0">
                <a:solidFill>
                  <a:schemeClr val="hlink"/>
                </a:solidFill>
              </a:rPr>
              <a:t>гост</a:t>
            </a:r>
            <a:r>
              <a:rPr lang="ru-RU" sz="4400" smtClean="0"/>
              <a:t>и – </a:t>
            </a:r>
            <a:r>
              <a:rPr lang="ru-RU" sz="4400" b="1" smtClean="0">
                <a:solidFill>
                  <a:schemeClr val="hlink"/>
                </a:solidFill>
              </a:rPr>
              <a:t>угости</a:t>
            </a:r>
            <a:r>
              <a:rPr lang="ru-RU" sz="4400" smtClean="0"/>
              <a:t>ть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smtClean="0">
                <a:solidFill>
                  <a:schemeClr val="hlink"/>
                </a:solidFill>
              </a:rPr>
              <a:t>готов</a:t>
            </a:r>
            <a:r>
              <a:rPr lang="ru-RU" sz="4400" smtClean="0"/>
              <a:t> –</a:t>
            </a:r>
            <a:r>
              <a:rPr lang="ru-RU" sz="4400" b="1" smtClean="0">
                <a:solidFill>
                  <a:schemeClr val="hlink"/>
                </a:solidFill>
              </a:rPr>
              <a:t>готов</a:t>
            </a:r>
            <a:r>
              <a:rPr lang="ru-RU" sz="4400" smtClean="0"/>
              <a:t>ил- при</a:t>
            </a:r>
            <a:r>
              <a:rPr lang="ru-RU" sz="4400" b="1" smtClean="0">
                <a:solidFill>
                  <a:schemeClr val="hlink"/>
                </a:solidFill>
              </a:rPr>
              <a:t>готовил</a:t>
            </a:r>
            <a:r>
              <a:rPr lang="ru-RU" sz="440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smtClean="0">
                <a:solidFill>
                  <a:schemeClr val="hlink"/>
                </a:solidFill>
              </a:rPr>
              <a:t>нюх</a:t>
            </a:r>
            <a:r>
              <a:rPr lang="ru-RU" sz="4400" smtClean="0"/>
              <a:t> – </a:t>
            </a:r>
            <a:r>
              <a:rPr lang="ru-RU" sz="4400" b="1" smtClean="0">
                <a:solidFill>
                  <a:schemeClr val="hlink"/>
                </a:solidFill>
              </a:rPr>
              <a:t>нюх</a:t>
            </a:r>
            <a:r>
              <a:rPr lang="ru-RU" sz="4400" smtClean="0"/>
              <a:t>ал – по</a:t>
            </a:r>
            <a:r>
              <a:rPr lang="ru-RU" sz="4400" b="1" smtClean="0">
                <a:solidFill>
                  <a:schemeClr val="hlink"/>
                </a:solidFill>
              </a:rPr>
              <a:t>нюхал</a:t>
            </a:r>
            <a:r>
              <a:rPr lang="ru-RU" sz="440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smtClean="0">
                <a:solidFill>
                  <a:schemeClr val="hlink"/>
                </a:solidFill>
              </a:rPr>
              <a:t>ау</a:t>
            </a:r>
            <a:r>
              <a:rPr lang="ru-RU" sz="4400" smtClean="0">
                <a:solidFill>
                  <a:srgbClr val="00B050"/>
                </a:solidFill>
              </a:rPr>
              <a:t> </a:t>
            </a:r>
            <a:r>
              <a:rPr lang="ru-RU" sz="4400" smtClean="0"/>
              <a:t>– </a:t>
            </a:r>
            <a:r>
              <a:rPr lang="ru-RU" sz="4400" b="1" smtClean="0">
                <a:solidFill>
                  <a:schemeClr val="hlink"/>
                </a:solidFill>
              </a:rPr>
              <a:t>ау</a:t>
            </a:r>
            <a:r>
              <a:rPr lang="ru-RU" sz="4400" smtClean="0"/>
              <a:t>кнул – </a:t>
            </a:r>
            <a:r>
              <a:rPr lang="ru-RU" sz="4400" b="1" smtClean="0">
                <a:solidFill>
                  <a:schemeClr val="hlink"/>
                </a:solidFill>
              </a:rPr>
              <a:t>аукнул</a:t>
            </a:r>
            <a:r>
              <a:rPr lang="ru-RU" sz="4400" smtClean="0"/>
              <a:t>ось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4400" b="1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6369850" y="1545418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6804829" y="2337584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7165197" y="3128165"/>
            <a:ext cx="142876" cy="71437"/>
          </a:xfrm>
          <a:prstGeom prst="line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6084100" y="3925095"/>
            <a:ext cx="142875" cy="71439"/>
          </a:xfrm>
          <a:prstGeom prst="line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4787104" y="4717264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Управляющая кнопка: далее 11">
            <a:hlinkClick r:id="rId2" action="ppaction://hlinksldjump" highlightClick="1"/>
          </p:cNvPr>
          <p:cNvSpPr/>
          <p:nvPr/>
        </p:nvSpPr>
        <p:spPr>
          <a:xfrm>
            <a:off x="7072313" y="6143625"/>
            <a:ext cx="1500187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4294967295"/>
          </p:nvPr>
        </p:nvSpPr>
        <p:spPr>
          <a:xfrm>
            <a:off x="179388" y="476250"/>
            <a:ext cx="8715375" cy="5929313"/>
          </a:xfrm>
          <a:solidFill>
            <a:schemeClr val="bg2">
              <a:lumMod val="85000"/>
              <a:lumOff val="15000"/>
            </a:schemeClr>
          </a:solidFill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smtClean="0"/>
              <a:t> </a:t>
            </a:r>
            <a:r>
              <a:rPr lang="ru-RU" sz="4000" u="sng" smtClean="0"/>
              <a:t>Читай первый раз плавно, по слогам, затем – целыми словами.</a:t>
            </a:r>
            <a:endParaRPr lang="ru-RU" sz="2800" u="sng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smtClean="0">
                <a:solidFill>
                  <a:schemeClr val="hlink"/>
                </a:solidFill>
              </a:rPr>
              <a:t>пот-че-вать             потчевать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smtClean="0">
                <a:solidFill>
                  <a:schemeClr val="hlink"/>
                </a:solidFill>
              </a:rPr>
              <a:t>стря-па-ла           стряпала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smtClean="0">
                <a:solidFill>
                  <a:schemeClr val="hlink"/>
                </a:solidFill>
              </a:rPr>
              <a:t>о-бес-судь              обессудь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smtClean="0">
                <a:solidFill>
                  <a:schemeClr val="hlink"/>
                </a:solidFill>
              </a:rPr>
              <a:t>спа-си-бо             спасибо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smtClean="0">
                <a:solidFill>
                  <a:schemeClr val="hlink"/>
                </a:solidFill>
              </a:rPr>
              <a:t>от-клик-ну-лось                                                   откликнулось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4400" b="1" smtClean="0">
              <a:solidFill>
                <a:schemeClr val="hlink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786188" y="2286000"/>
            <a:ext cx="1285875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779838" y="3141663"/>
            <a:ext cx="1285875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779838" y="3933825"/>
            <a:ext cx="1285875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708400" y="4724400"/>
            <a:ext cx="1285875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435600" y="5589588"/>
            <a:ext cx="633413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2" action="ppaction://hlinksldjump" highlightClick="1"/>
          </p:cNvPr>
          <p:cNvSpPr/>
          <p:nvPr/>
        </p:nvSpPr>
        <p:spPr>
          <a:xfrm>
            <a:off x="7072313" y="6143625"/>
            <a:ext cx="1500187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288" y="260350"/>
            <a:ext cx="8472487" cy="60721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600">
                <a:solidFill>
                  <a:schemeClr val="hlink"/>
                </a:solidFill>
              </a:rPr>
              <a:t>Куманёк (кум)</a:t>
            </a:r>
            <a:r>
              <a:rPr lang="ru-RU" sz="3600"/>
              <a:t> –крёстный отец по отношению к родителям крестника.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>
                <a:solidFill>
                  <a:schemeClr val="hlink"/>
                </a:solidFill>
              </a:rPr>
              <a:t>Сама стряпала</a:t>
            </a:r>
            <a:r>
              <a:rPr lang="ru-RU" sz="3600">
                <a:solidFill>
                  <a:srgbClr val="FF0000"/>
                </a:solidFill>
              </a:rPr>
              <a:t> </a:t>
            </a:r>
            <a:r>
              <a:rPr lang="ru-RU" sz="3600"/>
              <a:t>– сама приготовила пищу.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>
                <a:solidFill>
                  <a:schemeClr val="hlink"/>
                </a:solidFill>
              </a:rPr>
              <a:t>Не обессудь</a:t>
            </a:r>
            <a:r>
              <a:rPr lang="ru-RU" sz="3600">
                <a:solidFill>
                  <a:srgbClr val="FF0000"/>
                </a:solidFill>
              </a:rPr>
              <a:t> </a:t>
            </a:r>
            <a:r>
              <a:rPr lang="ru-RU" sz="3600"/>
              <a:t>– не суди строго.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>
                <a:solidFill>
                  <a:schemeClr val="hlink"/>
                </a:solidFill>
              </a:rPr>
              <a:t>Потчевать</a:t>
            </a:r>
            <a:r>
              <a:rPr lang="ru-RU" sz="3600"/>
              <a:t> – угощать.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>
                <a:solidFill>
                  <a:schemeClr val="hlink"/>
                </a:solidFill>
              </a:rPr>
              <a:t>Досада</a:t>
            </a:r>
            <a:r>
              <a:rPr lang="ru-RU" sz="3600">
                <a:solidFill>
                  <a:srgbClr val="FF0000"/>
                </a:solidFill>
              </a:rPr>
              <a:t> </a:t>
            </a:r>
            <a:r>
              <a:rPr lang="ru-RU" sz="3600"/>
              <a:t>– обида, чувство неудовольствия.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>
                <a:solidFill>
                  <a:schemeClr val="hlink"/>
                </a:solidFill>
              </a:rPr>
              <a:t>Несолоно  хлебала</a:t>
            </a:r>
            <a:r>
              <a:rPr lang="ru-RU" sz="3600">
                <a:solidFill>
                  <a:srgbClr val="FF0000"/>
                </a:solidFill>
              </a:rPr>
              <a:t> </a:t>
            </a:r>
            <a:r>
              <a:rPr lang="ru-RU" sz="3600"/>
              <a:t>– обманулась в ожидании.</a:t>
            </a:r>
            <a:endParaRPr lang="ru-RU"/>
          </a:p>
          <a:p>
            <a:pPr eaLnBrk="1" hangingPunct="1">
              <a:buFont typeface="Wingdings" pitchFamily="2" charset="2"/>
              <a:buNone/>
              <a:defRPr/>
            </a:pPr>
            <a:endParaRPr lang="ru-RU"/>
          </a:p>
          <a:p>
            <a:pPr eaLnBrk="1" hangingPunct="1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7072313" y="6143625"/>
            <a:ext cx="1500187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80"/>
                            </p:stCondLst>
                            <p:childTnLst>
                              <p:par>
                                <p:cTn id="5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40"/>
                            </p:stCondLst>
                            <p:childTnLst>
                              <p:par>
                                <p:cTn id="5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140"/>
                            </p:stCondLst>
                            <p:childTnLst>
                              <p:par>
                                <p:cTn id="6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900"/>
                            </p:stCondLst>
                            <p:childTnLst>
                              <p:par>
                                <p:cTn id="7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340"/>
                            </p:stCondLst>
                            <p:childTnLst>
                              <p:par>
                                <p:cTn id="7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981075"/>
            <a:ext cx="8715375" cy="4365625"/>
          </a:xfrm>
          <a:solidFill>
            <a:srgbClr val="162A40"/>
          </a:solidFill>
          <a:ln w="76200">
            <a:solidFill>
              <a:srgbClr val="33CCFF"/>
            </a:solidFill>
          </a:ln>
        </p:spPr>
        <p:txBody>
          <a:bodyPr/>
          <a:lstStyle/>
          <a:p>
            <a:pPr algn="l" eaLnBrk="1" hangingPunct="1">
              <a:defRPr/>
            </a:pPr>
            <a:r>
              <a:rPr lang="ru-RU" smtClean="0">
                <a:solidFill>
                  <a:schemeClr val="hlink"/>
                </a:solidFill>
              </a:rPr>
              <a:t>ГОСТЕПРИИМСТВО - </a:t>
            </a:r>
            <a:r>
              <a:rPr lang="ru-RU" smtClean="0">
                <a:solidFill>
                  <a:schemeClr val="tx1"/>
                </a:solidFill>
              </a:rPr>
              <a:t>радушие по отношению к гостям, любезный прием гостей.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7072313" y="6143625"/>
            <a:ext cx="1500187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1700213"/>
            <a:ext cx="8229600" cy="2651125"/>
          </a:xfrm>
          <a:solidFill>
            <a:schemeClr val="tx1"/>
          </a:solidFill>
          <a:ln w="76200">
            <a:solidFill>
              <a:schemeClr val="hlink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ГОСТЕПРИИМСТВО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 flipH="1" flipV="1">
            <a:off x="5000628" y="2500306"/>
            <a:ext cx="285752" cy="142876"/>
          </a:xfrm>
          <a:prstGeom prst="line">
            <a:avLst/>
          </a:prstGeom>
          <a:ln w="76200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2214563" y="3357563"/>
            <a:ext cx="142875" cy="1428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357563" y="3357563"/>
            <a:ext cx="142875" cy="1428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143750" y="3357563"/>
            <a:ext cx="142875" cy="1428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303711" y="3303588"/>
            <a:ext cx="571504" cy="0"/>
          </a:xfrm>
          <a:prstGeom prst="line">
            <a:avLst/>
          </a:prstGeom>
          <a:ln w="762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072313" y="6143625"/>
            <a:ext cx="1500187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solidFill>
                  <a:schemeClr val="tx1"/>
                </a:solidFill>
              </a:rPr>
              <a:t>Выберите то заглавие, которое больше подходит к этой сказке: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>
                <a:solidFill>
                  <a:srgbClr val="00CC00"/>
                </a:solidFill>
                <a:hlinkClick r:id="rId2" action="ppaction://hlinksldjump"/>
              </a:rPr>
              <a:t>«Лиса и журавль»,</a:t>
            </a:r>
            <a:endParaRPr lang="ru-RU" sz="4000">
              <a:solidFill>
                <a:srgbClr val="00CC00"/>
              </a:solidFill>
            </a:endParaRPr>
          </a:p>
          <a:p>
            <a:pPr eaLnBrk="1" hangingPunct="1">
              <a:defRPr/>
            </a:pPr>
            <a:r>
              <a:rPr lang="ru-RU" sz="4000">
                <a:solidFill>
                  <a:srgbClr val="00CC00"/>
                </a:solidFill>
                <a:hlinkClick r:id="rId3" action="ppaction://hlinksldjump"/>
              </a:rPr>
              <a:t>«Лиса и Журавль подружились»,</a:t>
            </a:r>
            <a:endParaRPr lang="ru-RU" sz="4000">
              <a:solidFill>
                <a:srgbClr val="00CC00"/>
              </a:solidFill>
            </a:endParaRPr>
          </a:p>
          <a:p>
            <a:pPr eaLnBrk="1" hangingPunct="1">
              <a:defRPr/>
            </a:pPr>
            <a:r>
              <a:rPr lang="ru-RU" sz="4000">
                <a:solidFill>
                  <a:srgbClr val="00CC00"/>
                </a:solidFill>
                <a:hlinkClick r:id="rId3" action="ppaction://hlinksldjump"/>
              </a:rPr>
              <a:t>«Лиса и Журавль поссорились»,</a:t>
            </a:r>
            <a:endParaRPr lang="ru-RU" sz="4000">
              <a:solidFill>
                <a:srgbClr val="00CC00"/>
              </a:solidFill>
            </a:endParaRPr>
          </a:p>
          <a:p>
            <a:pPr eaLnBrk="1" hangingPunct="1">
              <a:defRPr/>
            </a:pPr>
            <a:r>
              <a:rPr lang="ru-RU" sz="4000">
                <a:solidFill>
                  <a:srgbClr val="00CC00"/>
                </a:solidFill>
                <a:hlinkClick r:id="rId2" action="ppaction://hlinksldjump"/>
              </a:rPr>
              <a:t>«Как аукнется, так и откликнется».</a:t>
            </a:r>
            <a:r>
              <a:rPr lang="ru-RU" sz="4000">
                <a:solidFill>
                  <a:srgbClr val="00CC00"/>
                </a:solidFill>
              </a:rPr>
              <a:t> </a:t>
            </a:r>
          </a:p>
        </p:txBody>
      </p:sp>
      <p:sp>
        <p:nvSpPr>
          <p:cNvPr id="4" name="Управляющая кнопка: далее 3">
            <a:hlinkClick r:id="rId4" action="ppaction://hlinksldjump" highlightClick="1"/>
          </p:cNvPr>
          <p:cNvSpPr/>
          <p:nvPr/>
        </p:nvSpPr>
        <p:spPr>
          <a:xfrm>
            <a:off x="7072313" y="6143625"/>
            <a:ext cx="1500187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448</TotalTime>
  <Words>215</Words>
  <Application>Microsoft Office PowerPoint</Application>
  <PresentationFormat>Экран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Текстура</vt:lpstr>
      <vt:lpstr>Чьё это прозвище?</vt:lpstr>
      <vt:lpstr>Чьё это прозвище?</vt:lpstr>
      <vt:lpstr>Слайд 3</vt:lpstr>
      <vt:lpstr>Слайд 4</vt:lpstr>
      <vt:lpstr>Слайд 5</vt:lpstr>
      <vt:lpstr>Слайд 6</vt:lpstr>
      <vt:lpstr>ГОСТЕПРИИМСТВО - радушие по отношению к гостям, любезный прием гостей.</vt:lpstr>
      <vt:lpstr>ГОСТЕПРИИМСТВО</vt:lpstr>
      <vt:lpstr>Выберите то заглавие, которое больше подходит к этой сказке:</vt:lpstr>
      <vt:lpstr>Слайд 10</vt:lpstr>
      <vt:lpstr>Слайд 11</vt:lpstr>
      <vt:lpstr>Слайд 12</vt:lpstr>
      <vt:lpstr>Слайд 13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teacher</cp:lastModifiedBy>
  <cp:revision>46</cp:revision>
  <dcterms:created xsi:type="dcterms:W3CDTF">2010-10-04T11:58:14Z</dcterms:created>
  <dcterms:modified xsi:type="dcterms:W3CDTF">2010-12-23T12:16:49Z</dcterms:modified>
</cp:coreProperties>
</file>